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34"/>
  </p:notesMasterIdLst>
  <p:sldIdLst>
    <p:sldId id="257" r:id="rId6"/>
    <p:sldId id="318" r:id="rId7"/>
    <p:sldId id="272" r:id="rId8"/>
    <p:sldId id="292" r:id="rId9"/>
    <p:sldId id="296" r:id="rId10"/>
    <p:sldId id="294" r:id="rId11"/>
    <p:sldId id="307" r:id="rId12"/>
    <p:sldId id="310" r:id="rId13"/>
    <p:sldId id="308" r:id="rId14"/>
    <p:sldId id="309" r:id="rId15"/>
    <p:sldId id="300" r:id="rId16"/>
    <p:sldId id="293" r:id="rId17"/>
    <p:sldId id="297" r:id="rId18"/>
    <p:sldId id="298" r:id="rId19"/>
    <p:sldId id="302" r:id="rId20"/>
    <p:sldId id="301" r:id="rId21"/>
    <p:sldId id="303" r:id="rId22"/>
    <p:sldId id="305" r:id="rId23"/>
    <p:sldId id="306" r:id="rId24"/>
    <p:sldId id="312" r:id="rId25"/>
    <p:sldId id="313" r:id="rId26"/>
    <p:sldId id="314" r:id="rId27"/>
    <p:sldId id="315" r:id="rId28"/>
    <p:sldId id="311" r:id="rId29"/>
    <p:sldId id="266" r:id="rId30"/>
    <p:sldId id="316" r:id="rId31"/>
    <p:sldId id="317" r:id="rId32"/>
    <p:sldId id="269" r:id="rId33"/>
  </p:sldIdLst>
  <p:sldSz cx="18288000" cy="10287000"/>
  <p:notesSz cx="6858000" cy="9144000"/>
  <p:embeddedFontLst>
    <p:embeddedFont>
      <p:font typeface="Abadi" panose="020B0604020104020204" pitchFamily="34" charset="0"/>
      <p:regular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60DB3A-FC53-94D4-0ECD-A12FD0E2C382}" name="Glenn Farley" initials="GF" userId="S::glenn@csinstituteaz.org::e3fe341f-d589-41e5-a387-b8bc16310c10" providerId="AD"/>
  <p188:author id="{A91A1D42-225A-5117-542A-97D7C53087AF}" name="Glenn Farley" initials="GF" userId="fbcb6b1900739c34" providerId="Windows Live"/>
  <p188:author id="{CE139F5C-360E-D72E-D27D-F13AC3141462}" name="Kamryn Brunner" initials="KB" userId="S::kamryn@csinstituteaz.org::8be36c31-f5fb-4b20-be3e-d8c8930344e8" providerId="AD"/>
  <p188:author id="{D496F0A1-C9A0-3F72-11E2-93A0E3B15BF1}" name="Glenn Farley" initials="GF" userId="S::Glenn@csinstituteaz.org::e3fe341f-d589-41e5-a387-b8bc16310c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1A820"/>
    <a:srgbClr val="D8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84762"/>
  </p:normalViewPr>
  <p:slideViewPr>
    <p:cSldViewPr snapToGrid="0">
      <p:cViewPr varScale="1">
        <p:scale>
          <a:sx n="75" d="100"/>
          <a:sy n="75" d="100"/>
        </p:scale>
        <p:origin x="60" y="58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6F2D-69E8-43FF-A442-3E132BA113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D49E-1099-47D0-A8FD-E24F566C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DCF07-B562-5A3D-1860-5FDF7021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74043-9B9E-2DBB-D49A-1465A9114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10389-67FB-0933-F1F6-B6934F008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3944E-F235-1DA5-EF6D-938B9C062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F3280-4C54-7719-D85B-2CA813FF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EBBF6-F188-ED40-2565-C019ACE72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6400D-4C62-59CF-4156-F9398403E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015F-5432-F819-2D82-D99577DDB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C909-EDDA-A520-BE05-5FEECC16F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3CB53-8654-586F-9FD1-C3F034B99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822E1A-9201-2752-DCF0-D4D834F3F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3E34-6BF8-BE8E-BDE5-B8D262A0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2A33-0B64-234D-BF4B-EF74E433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2B70A-9E76-BA3F-D0BE-2872856C7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2F0E1-0E8C-EB3E-A607-6AA60BDDE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F6441-EFE4-E5C9-D565-F3A74607E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6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8A43-65C9-1AEB-84FF-61BC3782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C6E7F-94F2-AD29-71A6-CA43012C9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81A02-45D1-8803-7411-8A5EE7B54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91033-7DFD-999C-A243-7F2E5E919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E59F0-1E49-C60D-5760-6C4E1B59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C1483-03A6-0457-C590-8BF0B0B31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A6134-E7DD-E8CA-496C-B662E1FA7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C187-01F2-E5DE-E3AD-FD66CA7B4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5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5B6CE-549E-E714-C1F3-2B98EABA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357D2-133C-5E01-0DA1-1D1BA1EE6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CF516-CC64-D6D6-9500-2F5EFC31E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3D416-2248-327F-CDFB-2100606BC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8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8BC4-DD2A-7AE2-6C6D-0BCEA5D4C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31DC6-9DD2-EA8E-2AEB-8C0FB93DA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025C9-BDD6-4DB7-59CD-F5C603740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A75B-4CD0-85F3-A769-B6BD2F9F5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2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39CCC-B828-E9F2-B63D-51B909FB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7A480-C106-F2CC-C013-6ECCEE93F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0ADA0-A944-0123-AC5A-ACF56D305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B5F60-C107-258A-FCB8-4870E6323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1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2F08A-BA58-2B20-A807-892F3FF6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C019C-680A-83DD-5FE0-3C22F5B59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267EC-5DE6-D976-8576-D71D7E2BD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20B0C-A081-0F29-A029-C1329F929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5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3B4B-F0E8-1726-C6A8-381AB478B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AEC11-89C6-AC9D-372A-BB4EDC8F2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00AFB-6D76-4D0C-706E-F4BC38D0D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CA95-0253-2378-AE18-E0295F3E6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9850-EBA9-763F-743D-7CCCA0F6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2BD93-8FFD-C057-16C1-061CA61CA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03CEB-B073-FDB3-52E0-951F5E617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420D7-56D8-AC7A-6048-A890C2243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7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26F2E-89BF-7E37-D1E3-39D374CD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D5758-DB66-FC67-F2E4-625A50F4C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CB711-DA8D-F44F-0C56-2DD1938CC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5A530-7E9D-D0B2-7DA5-BD0BB6E15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9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79C25-D0B1-0A33-B2E8-1451B10A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F775A-78B2-A947-79AF-96B20448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E63D8-D5D0-0E6A-8A70-AADBE5353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6850E-FFC3-A94B-01BD-A70B4EB64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7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4ED22-193B-FE15-F75A-B0743B17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438A3-E6EE-83A9-63BE-79F63F43F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BC995-9B3F-2ACA-D824-B0CCC0B8E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D8C0-82CA-41EF-0BD6-A64BAD7B9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3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4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8F7BF-1893-D62B-1283-FEEEEE950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3A1219-27FC-7CB2-737A-F576F2870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1B5B7-9A40-2C8C-13FF-57563EAE3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E944-D01D-FCEB-CCF7-434E24EAC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9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7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D49E-1099-47D0-A8FD-E24F566CD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9B2A2-7BBA-501A-02DA-A37F33903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8D041-CCA7-501F-B614-17D0EEBC1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B2106B-7B0B-B3B5-0D7F-714818C67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FCD02-C134-70ED-1370-E06DBFB96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AD707-0A41-CB57-502F-12A75F99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D5AD8-52B5-AE66-5AB0-DA48F48C2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039D9-0334-FA50-70D1-D3405E25B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5AA5-46CA-BF26-DBF9-5056A6E65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6C4B5-035B-3B60-60DC-43507AE4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EDE40-6894-75B8-6224-9F9528028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F98A5-56AA-B545-1453-723124F78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D7774-1758-4615-828B-2AA5FD543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B3D9D-1E68-DD88-FC9F-1C1AB56FC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76E9A-9555-1C16-8875-B729393AB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7DE6C-BFDB-AED4-2461-7AC86295B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9E116-CCD0-2DAB-E529-EA52000CB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CE32-3334-A488-CEBC-EACC6E7B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A6C3F-7C88-8621-170B-81FE1986B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7E9D7-BF7A-6373-8644-D872A9E7E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9FA33-2A48-F89C-9231-E0A7FD209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C3C3F-6318-4755-A877-5C06946B51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ky, grass, outdoor, hillside&#10;&#10;Description automatically generated">
            <a:extLst>
              <a:ext uri="{FF2B5EF4-FFF2-40B4-BE49-F238E27FC236}">
                <a16:creationId xmlns:a16="http://schemas.microsoft.com/office/drawing/2014/main" id="{31AA01CC-D705-46C1-8F28-D899A994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5"/>
          <a:stretch/>
        </p:blipFill>
        <p:spPr>
          <a:xfrm>
            <a:off x="10255018" y="0"/>
            <a:ext cx="8024441" cy="10284453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65FD212-0925-5FE6-5021-CB19CC2B9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/>
          <a:stretch/>
        </p:blipFill>
        <p:spPr>
          <a:xfrm>
            <a:off x="-15240" y="0"/>
            <a:ext cx="18288000" cy="10287000"/>
          </a:xfrm>
          <a:prstGeom prst="rect">
            <a:avLst/>
          </a:prstGeom>
        </p:spPr>
      </p:pic>
      <p:sp>
        <p:nvSpPr>
          <p:cNvPr id="17" name="Manual Input 16">
            <a:extLst>
              <a:ext uri="{FF2B5EF4-FFF2-40B4-BE49-F238E27FC236}">
                <a16:creationId xmlns:a16="http://schemas.microsoft.com/office/drawing/2014/main" id="{2920EEE4-E401-BBB0-2851-AF9656B829BA}"/>
              </a:ext>
            </a:extLst>
          </p:cNvPr>
          <p:cNvSpPr/>
          <p:nvPr userDrawn="1"/>
        </p:nvSpPr>
        <p:spPr>
          <a:xfrm flipH="1" flipV="1">
            <a:off x="13634119" y="-6"/>
            <a:ext cx="4462808" cy="5875373"/>
          </a:xfrm>
          <a:prstGeom prst="flowChartManualInput">
            <a:avLst/>
          </a:prstGeom>
          <a:solidFill>
            <a:schemeClr val="accent1">
              <a:alpha val="307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Manual Input 17">
            <a:extLst>
              <a:ext uri="{FF2B5EF4-FFF2-40B4-BE49-F238E27FC236}">
                <a16:creationId xmlns:a16="http://schemas.microsoft.com/office/drawing/2014/main" id="{17B035DE-3818-4194-8E77-47C96A338C03}"/>
              </a:ext>
            </a:extLst>
          </p:cNvPr>
          <p:cNvSpPr/>
          <p:nvPr userDrawn="1"/>
        </p:nvSpPr>
        <p:spPr>
          <a:xfrm flipH="1" flipV="1">
            <a:off x="13634119" y="-12"/>
            <a:ext cx="4462808" cy="5875373"/>
          </a:xfrm>
          <a:prstGeom prst="flowChartManualInput">
            <a:avLst/>
          </a:prstGeom>
          <a:gradFill>
            <a:gsLst>
              <a:gs pos="29000">
                <a:schemeClr val="accent1">
                  <a:alpha val="83638"/>
                </a:schemeClr>
              </a:gs>
              <a:gs pos="77000">
                <a:schemeClr val="accent1">
                  <a:alpha val="2472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Manual Input 18">
            <a:extLst>
              <a:ext uri="{FF2B5EF4-FFF2-40B4-BE49-F238E27FC236}">
                <a16:creationId xmlns:a16="http://schemas.microsoft.com/office/drawing/2014/main" id="{4AE9F7E7-08FB-A40F-70E1-4C65FBD2B3EF}"/>
              </a:ext>
            </a:extLst>
          </p:cNvPr>
          <p:cNvSpPr/>
          <p:nvPr userDrawn="1"/>
        </p:nvSpPr>
        <p:spPr>
          <a:xfrm flipV="1">
            <a:off x="10640144" y="2547"/>
            <a:ext cx="4462806" cy="2737137"/>
          </a:xfrm>
          <a:prstGeom prst="flowChartManualInput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Manual Input 19">
            <a:extLst>
              <a:ext uri="{FF2B5EF4-FFF2-40B4-BE49-F238E27FC236}">
                <a16:creationId xmlns:a16="http://schemas.microsoft.com/office/drawing/2014/main" id="{9CC34E03-BF1B-66C4-A647-0B07F68BEAD5}"/>
              </a:ext>
            </a:extLst>
          </p:cNvPr>
          <p:cNvSpPr/>
          <p:nvPr userDrawn="1"/>
        </p:nvSpPr>
        <p:spPr>
          <a:xfrm flipV="1">
            <a:off x="10640144" y="-11847"/>
            <a:ext cx="4462806" cy="2737137"/>
          </a:xfrm>
          <a:prstGeom prst="flowChartManualInput">
            <a:avLst/>
          </a:prstGeom>
          <a:gradFill>
            <a:gsLst>
              <a:gs pos="25000">
                <a:schemeClr val="accent2">
                  <a:alpha val="96385"/>
                </a:schemeClr>
              </a:gs>
              <a:gs pos="54000">
                <a:schemeClr val="accent2">
                  <a:alpha val="222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D7E0A-1B29-197A-EE0D-EAD33D5F9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5155347"/>
            <a:ext cx="8534400" cy="3581400"/>
          </a:xfrm>
        </p:spPr>
        <p:txBody>
          <a:bodyPr tIns="182880" anchor="t" anchorCtr="0">
            <a:noAutofit/>
          </a:bodyPr>
          <a:lstStyle>
            <a:lvl1pPr algn="l">
              <a:defRPr sz="7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BA0B0-5352-3F64-EC6F-633159F9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040" y="4677269"/>
            <a:ext cx="8001000" cy="466232"/>
          </a:xfrm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4C52F-9DF9-B5B2-D240-2BAE234C9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0149" y="1176092"/>
            <a:ext cx="3330170" cy="22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6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97" y="547688"/>
            <a:ext cx="9290499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797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7B159-DFB3-327D-EB92-C5AE6CAB5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6577" y="-1"/>
            <a:ext cx="5737929" cy="84213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F35A-D2D6-A30E-0578-F2033F28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8120" y="2536034"/>
            <a:ext cx="5090160" cy="415432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0">
              <a:buNone/>
              <a:defRPr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57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305C207-7D38-D1EC-3AED-863BB32FC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37A050-72CA-E670-1438-3F3F961A5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4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97" y="547688"/>
            <a:ext cx="9290499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797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7B159-DFB3-327D-EB92-C5AE6CAB5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6577" y="-1"/>
            <a:ext cx="5737929" cy="84213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F35A-D2D6-A30E-0578-F2033F28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8120" y="2536034"/>
            <a:ext cx="5090160" cy="415432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0">
              <a:buNone/>
              <a:defRPr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57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305C207-7D38-D1EC-3AED-863BB32FC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37A050-72CA-E670-1438-3F3F961A5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Manual Input 4">
            <a:extLst>
              <a:ext uri="{FF2B5EF4-FFF2-40B4-BE49-F238E27FC236}">
                <a16:creationId xmlns:a16="http://schemas.microsoft.com/office/drawing/2014/main" id="{D91CAE1B-C2BA-F9AE-2221-4680EAFCB86D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970037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6EA4-06CF-F216-8309-C960BFB6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97" y="547688"/>
            <a:ext cx="15773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77BD-EB53-973A-4CE0-155C6E7B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389" y="2738438"/>
            <a:ext cx="15773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CFF6D51-7394-AE1E-F798-9C4FDAF9A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C7ACDE-5898-5744-A720-D459392D2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560616A3-2673-0B0B-F62A-80EC05FB0689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3064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A77C-257B-127F-46DF-3A22EDFF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3AB27-7431-CF23-14B1-875BB17B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25392E-FB77-09D4-FD57-9CF34E3DF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B2B644-B49A-5660-9584-3D3088DFD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0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A77C-257B-127F-46DF-3A22EDFF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65" y="2564608"/>
            <a:ext cx="15773400" cy="4279106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3AB27-7431-CF23-14B1-875BB17B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6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19160D-4AB1-DC2A-9AD8-71D71FB9D15E}"/>
              </a:ext>
            </a:extLst>
          </p:cNvPr>
          <p:cNvCxnSpPr/>
          <p:nvPr userDrawn="1"/>
        </p:nvCxnSpPr>
        <p:spPr>
          <a:xfrm>
            <a:off x="1257300" y="9515475"/>
            <a:ext cx="15773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90FEB4-C7BD-575E-4EC1-418CF7FD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/>
              <a:t>Common Sense Institute :: </a:t>
            </a:r>
            <a:r>
              <a:rPr lang="en-US" dirty="0" err="1"/>
              <a:t>CommonSenseInstituteAZ.org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13521-B767-3B14-3670-4B41D6DD6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A77C-257B-127F-46DF-3A22EDFF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10" y="2564608"/>
            <a:ext cx="15773400" cy="4279106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3AB27-7431-CF23-14B1-875BB17B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610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C723B8-35ED-7544-2F0F-E81F2460BC05}"/>
              </a:ext>
            </a:extLst>
          </p:cNvPr>
          <p:cNvCxnSpPr/>
          <p:nvPr userDrawn="1"/>
        </p:nvCxnSpPr>
        <p:spPr>
          <a:xfrm>
            <a:off x="1257300" y="9515475"/>
            <a:ext cx="15773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9547C7-C6CF-03A0-47D7-C31313E10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/>
              <a:t>Common Sense Institute :: </a:t>
            </a:r>
            <a:r>
              <a:rPr lang="en-US" dirty="0" err="1"/>
              <a:t>CommonSenseInstituteAZ.org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C64434-086D-2DAA-13A1-EEE5C865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3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1FD09B-B38B-B049-F2AA-86154ACE6D6C}"/>
              </a:ext>
            </a:extLst>
          </p:cNvPr>
          <p:cNvSpPr/>
          <p:nvPr userDrawn="1"/>
        </p:nvSpPr>
        <p:spPr>
          <a:xfrm>
            <a:off x="9554967" y="0"/>
            <a:ext cx="873303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8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56BE26EE-CE88-AE36-ABF0-A8CE86FFBAB9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8976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1FD09B-B38B-B049-F2AA-86154ACE6D6C}"/>
              </a:ext>
            </a:extLst>
          </p:cNvPr>
          <p:cNvSpPr/>
          <p:nvPr userDrawn="1"/>
        </p:nvSpPr>
        <p:spPr>
          <a:xfrm>
            <a:off x="9554967" y="0"/>
            <a:ext cx="8733033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8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EF6E0546-DFBE-07CA-C0E9-2156463FEFD3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31840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1FD09B-B38B-B049-F2AA-86154ACE6D6C}"/>
              </a:ext>
            </a:extLst>
          </p:cNvPr>
          <p:cNvSpPr/>
          <p:nvPr userDrawn="1"/>
        </p:nvSpPr>
        <p:spPr>
          <a:xfrm>
            <a:off x="9554967" y="0"/>
            <a:ext cx="8733033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8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3382EBA0-6BCC-2678-6061-B2E030041637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27317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382B6A-5B9F-8EBC-0E0D-817DB53E849B}"/>
              </a:ext>
            </a:extLst>
          </p:cNvPr>
          <p:cNvSpPr/>
          <p:nvPr userDrawn="1"/>
        </p:nvSpPr>
        <p:spPr>
          <a:xfrm>
            <a:off x="9537716" y="0"/>
            <a:ext cx="8750285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B0D7E2-8955-CFE0-B299-2F20ADBF51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55957" y="0"/>
            <a:ext cx="873204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41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841" y="2738438"/>
            <a:ext cx="7772400" cy="65270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3A855548-14EE-F50A-9F03-CAABA4DE410C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3230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047F7B5E-E506-3F39-80F3-340727393C6E}"/>
              </a:ext>
            </a:extLst>
          </p:cNvPr>
          <p:cNvSpPr/>
          <p:nvPr userDrawn="1"/>
        </p:nvSpPr>
        <p:spPr>
          <a:xfrm rot="16200000" flipV="1">
            <a:off x="4157985" y="61181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16173-044B-7D3D-79EB-6F9898729E15}"/>
              </a:ext>
            </a:extLst>
          </p:cNvPr>
          <p:cNvSpPr/>
          <p:nvPr userDrawn="1"/>
        </p:nvSpPr>
        <p:spPr>
          <a:xfrm>
            <a:off x="-1332963" y="959256"/>
            <a:ext cx="5563673" cy="1234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478" y="547688"/>
            <a:ext cx="4482573" cy="1988345"/>
          </a:xfrm>
        </p:spPr>
        <p:txBody>
          <a:bodyPr/>
          <a:lstStyle/>
          <a:p>
            <a:r>
              <a:rPr lang="en-US" dirty="0"/>
              <a:t>CSI Impact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8D4FE4-C246-2147-CC5C-9CD4E2591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132" y="1101142"/>
            <a:ext cx="11291888" cy="75341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58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97" y="547688"/>
            <a:ext cx="15773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797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F35A-D2D6-A30E-0578-F2033F28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Manual Input 4">
            <a:extLst>
              <a:ext uri="{FF2B5EF4-FFF2-40B4-BE49-F238E27FC236}">
                <a16:creationId xmlns:a16="http://schemas.microsoft.com/office/drawing/2014/main" id="{670F44CA-2F8E-F38A-C604-2F042D05B4E2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89690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0477-FFC4-D116-01C9-9BE16E23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497" y="547688"/>
            <a:ext cx="15773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A6B4A-0217-4904-4F34-A1D6ABCF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498" y="2405834"/>
            <a:ext cx="7736681" cy="1235868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D4FE-B85A-4256-83A6-7E4207B3B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498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94C95-732C-EF61-F926-67FA1D0FF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405834"/>
            <a:ext cx="7774782" cy="1235868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5E812-FD61-5BF2-9AAB-05085B314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E0532B-F11C-44C4-29C2-5CB54568BF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51E3D-D18D-D59B-C49D-BA19450DF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nual Input 6">
            <a:extLst>
              <a:ext uri="{FF2B5EF4-FFF2-40B4-BE49-F238E27FC236}">
                <a16:creationId xmlns:a16="http://schemas.microsoft.com/office/drawing/2014/main" id="{6909A538-C317-C34B-4EF8-CAE833BA7197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0471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885F-1E9D-E7C3-EDF8-F29113B4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47688"/>
            <a:ext cx="15773400" cy="198834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4B285A-E2D7-E4D7-135D-30CAB8EA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A3142-5D39-8C40-9E61-6A15E2DE3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1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885F-1E9D-E7C3-EDF8-F29113B4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47688"/>
            <a:ext cx="15773400" cy="198834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4B285A-E2D7-E4D7-135D-30CAB8EA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A3142-5D39-8C40-9E61-6A15E2DE3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BB5F986B-4B64-17EB-7EAD-C7E29C437A0C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27626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1FD09B-B38B-B049-F2AA-86154ACE6D6C}"/>
              </a:ext>
            </a:extLst>
          </p:cNvPr>
          <p:cNvSpPr/>
          <p:nvPr userDrawn="1"/>
        </p:nvSpPr>
        <p:spPr>
          <a:xfrm>
            <a:off x="9554967" y="0"/>
            <a:ext cx="8733033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8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3382EBA0-6BCC-2678-6061-B2E030041637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6C0D85-9154-735C-B259-3352BF553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5354" y="2738438"/>
            <a:ext cx="5025347" cy="626268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 marL="428625" indent="-414338">
              <a:buClr>
                <a:schemeClr val="accent1"/>
              </a:buClr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40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1FD09B-B38B-B049-F2AA-86154ACE6D6C}"/>
              </a:ext>
            </a:extLst>
          </p:cNvPr>
          <p:cNvSpPr/>
          <p:nvPr userDrawn="1"/>
        </p:nvSpPr>
        <p:spPr>
          <a:xfrm>
            <a:off x="9554967" y="0"/>
            <a:ext cx="8733033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8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3382EBA0-6BCC-2678-6061-B2E030041637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6C0D85-9154-735C-B259-3352BF553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5354" y="2738438"/>
            <a:ext cx="5025347" cy="6262688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  <a:lvl2pPr marL="428625" indent="-414338">
              <a:buClr>
                <a:schemeClr val="tx2"/>
              </a:buClr>
              <a:tabLst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12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1FD09B-B38B-B049-F2AA-86154ACE6D6C}"/>
              </a:ext>
            </a:extLst>
          </p:cNvPr>
          <p:cNvSpPr/>
          <p:nvPr userDrawn="1"/>
        </p:nvSpPr>
        <p:spPr>
          <a:xfrm>
            <a:off x="9554967" y="0"/>
            <a:ext cx="8733033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39065-B81C-BF46-F813-FFE6535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8" y="547688"/>
            <a:ext cx="7772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8E85-BA04-B44A-2E89-934A3A4D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78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2DEBD-FE73-A8C7-F69C-6049DF9B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4A892-F431-9DCA-7677-1814FE4264DF}"/>
              </a:ext>
            </a:extLst>
          </p:cNvPr>
          <p:cNvSpPr/>
          <p:nvPr userDrawn="1"/>
        </p:nvSpPr>
        <p:spPr>
          <a:xfrm>
            <a:off x="9046397" y="9385443"/>
            <a:ext cx="508571" cy="9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0C887-1725-BA98-374B-75B998F8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1" y="9515476"/>
            <a:ext cx="77890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Manual Input 3">
            <a:extLst>
              <a:ext uri="{FF2B5EF4-FFF2-40B4-BE49-F238E27FC236}">
                <a16:creationId xmlns:a16="http://schemas.microsoft.com/office/drawing/2014/main" id="{3382EBA0-6BCC-2678-6061-B2E030041637}"/>
              </a:ext>
            </a:extLst>
          </p:cNvPr>
          <p:cNvSpPr/>
          <p:nvPr userDrawn="1"/>
        </p:nvSpPr>
        <p:spPr>
          <a:xfrm rot="16200000" flipV="1">
            <a:off x="-537092" y="631130"/>
            <a:ext cx="1234440" cy="1929335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6C0D85-9154-735C-B259-3352BF553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5354" y="2738438"/>
            <a:ext cx="5025347" cy="626268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428625" indent="-414338">
              <a:buClr>
                <a:schemeClr val="tx2"/>
              </a:buClr>
              <a:tabLst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2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0A8A9-5387-8562-C645-56CDA5192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CC01-2533-46DF-DC2B-545C0662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08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0A8A9-5387-8562-C645-56CDA5192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CC01-2533-46DF-DC2B-545C0662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8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B162-BF06-8582-D54C-38816539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6C42-5BBF-5BEA-F07E-40C54CCF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815FF-F832-D362-165D-03850A6E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EF734-9EB1-3EBA-B191-6BBE62B8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3BC78C7-DA6B-49D8-999D-7B3EF7DC6F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A4C45D5-8F25-2961-3CF6-F1314819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300" y="9534526"/>
            <a:ext cx="10972800" cy="54768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07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56BB-32AB-A142-C062-55FCA821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0BDB7-6916-BFD9-26B6-E7D871A51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C73D8-AB6C-A063-99FA-920BBAD50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BA7C9-4800-85DD-DC85-8AD3EBAB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3BC78C7-DA6B-49D8-999D-7B3EF7DC6F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14432EB-7BDC-3355-D055-FADB2EC2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300" y="9534526"/>
            <a:ext cx="10972800" cy="54768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26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9497-FE38-D0EB-EF7F-ED080EC5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EC75D-3881-440A-F76B-23811B1F8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393E-336A-7A76-54A3-DB61240F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3BC78C7-DA6B-49D8-999D-7B3EF7DC6F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C8B8FA-0C55-94F9-E9C9-B3971FFD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300" y="9534526"/>
            <a:ext cx="10972800" cy="54768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2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0BC48-5BAE-44C9-6F0C-567F494D1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9F0FC-B751-9DD4-07AA-0DA0ACDA7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8A95-1BAC-FD1A-68F6-2D41F17F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52EA-4517-9B90-FA23-F4BED75E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300" y="9534526"/>
            <a:ext cx="10972800" cy="5476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Common Sense Institute :: CommonSenseInstituteCO.org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19344-F522-B7E2-ACAC-B5EFFD5C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3BC78C7-DA6B-49D8-999D-7B3EF7DC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55C-D7D2-D309-65AB-42CC723E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2AE14-C05E-D0CF-2CEC-834BEBB94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D84224-82C6-EE3A-0DFB-FA7AB37A5283}"/>
              </a:ext>
            </a:extLst>
          </p:cNvPr>
          <p:cNvCxnSpPr/>
          <p:nvPr userDrawn="1"/>
        </p:nvCxnSpPr>
        <p:spPr>
          <a:xfrm>
            <a:off x="1257300" y="9515475"/>
            <a:ext cx="15773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C08404-630B-9033-804E-4D56B3C3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7300" y="9515476"/>
            <a:ext cx="10972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</a:rPr>
              <a:t>Common Sense Institute :: </a:t>
            </a:r>
            <a:r>
              <a:rPr lang="en-US" dirty="0" err="1">
                <a:solidFill>
                  <a:schemeClr val="accent1"/>
                </a:solidFill>
              </a:rPr>
              <a:t>CommonSenseInstituteAZ.org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6BB5C3-298A-7FFF-EEF2-16AFF6D7C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1547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BC78C7-DA6B-49D8-999D-7B3EF7DC6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9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3716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95325" indent="-347663" algn="l" defTabSz="13716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tabLst/>
        <a:defRPr sz="27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07295" indent="-511970" algn="l" defTabSz="13716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21645" indent="-514350" algn="l" defTabSz="13716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235995" indent="-514350" algn="l" defTabSz="13716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hyperlink" Target="http://commonsenseinstituteaz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939936" y="-26670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16285488" y="0"/>
                </a:moveTo>
                <a:lnTo>
                  <a:pt x="0" y="0"/>
                </a:lnTo>
                <a:lnTo>
                  <a:pt x="0" y="10287000"/>
                </a:lnTo>
                <a:lnTo>
                  <a:pt x="16285488" y="10287000"/>
                </a:lnTo>
                <a:lnTo>
                  <a:pt x="16285488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00789"/>
            <a:ext cx="1813509" cy="1813509"/>
          </a:xfrm>
          <a:custGeom>
            <a:avLst/>
            <a:gdLst/>
            <a:ahLst/>
            <a:cxnLst/>
            <a:rect l="l" t="t" r="r" b="b"/>
            <a:pathLst>
              <a:path w="1813509" h="1813509">
                <a:moveTo>
                  <a:pt x="0" y="0"/>
                </a:moveTo>
                <a:lnTo>
                  <a:pt x="1813509" y="0"/>
                </a:lnTo>
                <a:lnTo>
                  <a:pt x="1813509" y="1813508"/>
                </a:lnTo>
                <a:lnTo>
                  <a:pt x="0" y="181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995855"/>
            <a:ext cx="11139280" cy="255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60"/>
              </a:lnSpc>
            </a:pPr>
            <a:r>
              <a:rPr lang="en-US" sz="7200" b="1" dirty="0">
                <a:solidFill>
                  <a:schemeClr val="bg1"/>
                </a:solidFill>
                <a:latin typeface="Abadi" panose="020F0502020204030204" pitchFamily="34" charset="0"/>
                <a:ea typeface="Upgrade Semi-Bold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7798" y="5736294"/>
            <a:ext cx="11925300" cy="1216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532" dirty="0">
                <a:solidFill>
                  <a:srgbClr val="FFFFFF"/>
                </a:solidFill>
                <a:latin typeface="Abadi" panose="020B0604020104020204" pitchFamily="34" charset="0"/>
                <a:ea typeface="Upgrade"/>
                <a:cs typeface="Upgrade"/>
                <a:sym typeface="Upgrade"/>
              </a:rPr>
              <a:t>The implications of declining Enrollment on the State’s Traditional K-12 Systems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813678"/>
            <a:ext cx="7611910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459">
                <a:solidFill>
                  <a:srgbClr val="FFFFFF"/>
                </a:solidFill>
                <a:latin typeface="Abadi" panose="020B0604020104020204" pitchFamily="34" charset="0"/>
                <a:ea typeface="Upgrade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7" name="Freeform 7"/>
          <p:cNvSpPr/>
          <p:nvPr/>
        </p:nvSpPr>
        <p:spPr>
          <a:xfrm>
            <a:off x="8237335" y="15426665"/>
            <a:ext cx="1813509" cy="1813509"/>
          </a:xfrm>
          <a:custGeom>
            <a:avLst/>
            <a:gdLst/>
            <a:ahLst/>
            <a:cxnLst/>
            <a:rect l="l" t="t" r="r" b="b"/>
            <a:pathLst>
              <a:path w="1813509" h="1813509">
                <a:moveTo>
                  <a:pt x="0" y="0"/>
                </a:moveTo>
                <a:lnTo>
                  <a:pt x="1813509" y="0"/>
                </a:lnTo>
                <a:lnTo>
                  <a:pt x="1813509" y="1813509"/>
                </a:lnTo>
                <a:lnTo>
                  <a:pt x="0" y="181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97798" y="8079927"/>
            <a:ext cx="5719830" cy="588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532" dirty="0">
                <a:solidFill>
                  <a:srgbClr val="FFFFFF"/>
                </a:solidFill>
                <a:latin typeface="Abadi" panose="020B0604020104020204" pitchFamily="34" charset="0"/>
                <a:ea typeface="Upgrade"/>
                <a:cs typeface="Upgrade"/>
                <a:sym typeface="Upgrade"/>
              </a:rPr>
              <a:t>January 16</a:t>
            </a:r>
            <a:r>
              <a:rPr lang="en-US" sz="3500" spc="532" baseline="30000" dirty="0">
                <a:solidFill>
                  <a:srgbClr val="FFFFFF"/>
                </a:solidFill>
                <a:latin typeface="Abadi" panose="020B0604020104020204" pitchFamily="34" charset="0"/>
                <a:ea typeface="Upgrade"/>
                <a:cs typeface="Upgrade"/>
                <a:sym typeface="Upgrade"/>
              </a:rPr>
              <a:t>th</a:t>
            </a:r>
            <a:r>
              <a:rPr lang="en-US" sz="3500" spc="532" dirty="0">
                <a:solidFill>
                  <a:srgbClr val="FFFFFF"/>
                </a:solidFill>
                <a:latin typeface="Abadi" panose="020B0604020104020204" pitchFamily="34" charset="0"/>
                <a:ea typeface="Upgrade"/>
                <a:cs typeface="Upgrade"/>
                <a:sym typeface="Upgrade"/>
              </a:rPr>
              <a:t>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B0155-A963-077B-D9CF-8424EF36F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E0FF37-B013-2030-98EE-35715F7A1569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9E6F222-6EA3-40CB-E7E5-A1C186F008E9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152B972-59B8-14BE-1F13-DEEF8C11E630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4EFB4B3-D92E-1DF2-F1F2-9692F144BAE8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B6750DF-823A-08A0-4580-54BF44BCE738}"/>
              </a:ext>
            </a:extLst>
          </p:cNvPr>
          <p:cNvSpPr txBox="1"/>
          <p:nvPr/>
        </p:nvSpPr>
        <p:spPr>
          <a:xfrm>
            <a:off x="1028700" y="993717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CD120-5689-C431-3626-38D709CDC5D0}"/>
              </a:ext>
            </a:extLst>
          </p:cNvPr>
          <p:cNvSpPr txBox="1"/>
          <p:nvPr/>
        </p:nvSpPr>
        <p:spPr>
          <a:xfrm>
            <a:off x="1028700" y="1934860"/>
            <a:ext cx="1576524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Decline Alone Doesn’t Explain the Pace of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44C3B-6919-BB0F-D80E-88B5C0488F62}"/>
              </a:ext>
            </a:extLst>
          </p:cNvPr>
          <p:cNvSpPr txBox="1"/>
          <p:nvPr/>
        </p:nvSpPr>
        <p:spPr>
          <a:xfrm>
            <a:off x="1028700" y="3457881"/>
            <a:ext cx="63828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pandemic dramatically changed school enrollment preferences. Nationwide: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Charter school enrollment </a:t>
            </a:r>
            <a:r>
              <a:rPr lang="en-US" sz="2800" b="1" dirty="0">
                <a:solidFill>
                  <a:schemeClr val="bg1"/>
                </a:solidFill>
              </a:rPr>
              <a:t>nearly doubled </a:t>
            </a:r>
            <a:r>
              <a:rPr lang="en-US" sz="2800" dirty="0">
                <a:solidFill>
                  <a:schemeClr val="bg1"/>
                </a:solidFill>
              </a:rPr>
              <a:t>between 2020-2022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55%</a:t>
            </a:r>
            <a:r>
              <a:rPr lang="en-US" sz="2800" dirty="0">
                <a:solidFill>
                  <a:schemeClr val="bg1"/>
                </a:solidFill>
              </a:rPr>
              <a:t> of surveyed private schools reported enrollment growth in SY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Homeschooling went from </a:t>
            </a:r>
            <a:r>
              <a:rPr lang="en-US" sz="2800" b="1" dirty="0">
                <a:solidFill>
                  <a:schemeClr val="bg1"/>
                </a:solidFill>
              </a:rPr>
              <a:t>2%</a:t>
            </a:r>
            <a:r>
              <a:rPr lang="en-US" sz="2800" dirty="0">
                <a:solidFill>
                  <a:schemeClr val="bg1"/>
                </a:solidFill>
              </a:rPr>
              <a:t> of the K-12 population to </a:t>
            </a:r>
            <a:r>
              <a:rPr lang="en-US" sz="2800" b="1" dirty="0">
                <a:solidFill>
                  <a:schemeClr val="bg1"/>
                </a:solidFill>
              </a:rPr>
              <a:t>11%</a:t>
            </a:r>
            <a:r>
              <a:rPr lang="en-US" sz="2800" dirty="0">
                <a:solidFill>
                  <a:schemeClr val="bg1"/>
                </a:solidFill>
              </a:rPr>
              <a:t> during the pandemic; come down but still over </a:t>
            </a:r>
            <a:r>
              <a:rPr lang="en-US" sz="2800" b="1" dirty="0">
                <a:solidFill>
                  <a:schemeClr val="bg1"/>
                </a:solidFill>
              </a:rPr>
              <a:t>6%</a:t>
            </a:r>
            <a:r>
              <a:rPr lang="en-US" sz="2800" dirty="0">
                <a:solidFill>
                  <a:schemeClr val="bg1"/>
                </a:solidFill>
              </a:rPr>
              <a:t> even today</a:t>
            </a:r>
          </a:p>
        </p:txBody>
      </p:sp>
    </p:spTree>
    <p:extLst>
      <p:ext uri="{BB962C8B-B14F-4D97-AF65-F5344CB8AC3E}">
        <p14:creationId xmlns:p14="http://schemas.microsoft.com/office/powerpoint/2010/main" val="218944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B7DC9-05B0-DFBF-B906-E692F1C9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C16B91-88A4-082D-AB66-943C18D7880B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5B1F18-D46D-F8BA-A6E9-A5D85097D6F2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EF258E5-AF07-5A7E-C375-B3B0D7E3782F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C0AC8F20-A024-6A48-8A8A-DFB69FC2748F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F3BD887-A1CF-F25F-2E1F-1A2DDA12C166}"/>
              </a:ext>
            </a:extLst>
          </p:cNvPr>
          <p:cNvSpPr txBox="1"/>
          <p:nvPr/>
        </p:nvSpPr>
        <p:spPr>
          <a:xfrm>
            <a:off x="1028700" y="993717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86ED9-5431-0E93-61D9-CBB84E879536}"/>
              </a:ext>
            </a:extLst>
          </p:cNvPr>
          <p:cNvSpPr txBox="1"/>
          <p:nvPr/>
        </p:nvSpPr>
        <p:spPr>
          <a:xfrm>
            <a:off x="1028700" y="1934860"/>
            <a:ext cx="1576524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Decline Alone Doesn’t Explain the Pace of Change</a:t>
            </a:r>
          </a:p>
        </p:txBody>
      </p:sp>
      <p:pic>
        <p:nvPicPr>
          <p:cNvPr id="9" name="Picture 8" descr="A graph of a number of children&#10;&#10;AI-generated content may be incorrect.">
            <a:extLst>
              <a:ext uri="{FF2B5EF4-FFF2-40B4-BE49-F238E27FC236}">
                <a16:creationId xmlns:a16="http://schemas.microsoft.com/office/drawing/2014/main" id="{8B681BCF-C5EF-5FE6-FED6-D63DF39BD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59" y="3669944"/>
            <a:ext cx="7772400" cy="5586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0FECB-9E30-635D-37DA-06001F5B67DC}"/>
              </a:ext>
            </a:extLst>
          </p:cNvPr>
          <p:cNvSpPr txBox="1"/>
          <p:nvPr/>
        </p:nvSpPr>
        <p:spPr>
          <a:xfrm>
            <a:off x="1028700" y="3457881"/>
            <a:ext cx="63828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pandemic dramatically changed school enrollment preferences. Nationwide: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Charter school enrollment </a:t>
            </a:r>
            <a:r>
              <a:rPr lang="en-US" sz="2800" b="1" dirty="0">
                <a:solidFill>
                  <a:schemeClr val="bg1"/>
                </a:solidFill>
              </a:rPr>
              <a:t>nearly doubled </a:t>
            </a:r>
            <a:r>
              <a:rPr lang="en-US" sz="2800" dirty="0">
                <a:solidFill>
                  <a:schemeClr val="bg1"/>
                </a:solidFill>
              </a:rPr>
              <a:t>between 2020-2022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55%</a:t>
            </a:r>
            <a:r>
              <a:rPr lang="en-US" sz="2800" dirty="0">
                <a:solidFill>
                  <a:schemeClr val="bg1"/>
                </a:solidFill>
              </a:rPr>
              <a:t> of surveyed private schools reported enrollment growth in SY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Homeschooling went from </a:t>
            </a:r>
            <a:r>
              <a:rPr lang="en-US" sz="2800" b="1" dirty="0">
                <a:solidFill>
                  <a:schemeClr val="bg1"/>
                </a:solidFill>
              </a:rPr>
              <a:t>2%</a:t>
            </a:r>
            <a:r>
              <a:rPr lang="en-US" sz="2800" dirty="0">
                <a:solidFill>
                  <a:schemeClr val="bg1"/>
                </a:solidFill>
              </a:rPr>
              <a:t> of the K-12 population to </a:t>
            </a:r>
            <a:r>
              <a:rPr lang="en-US" sz="2800" b="1" dirty="0">
                <a:solidFill>
                  <a:schemeClr val="bg1"/>
                </a:solidFill>
              </a:rPr>
              <a:t>11%</a:t>
            </a:r>
            <a:r>
              <a:rPr lang="en-US" sz="2800" dirty="0">
                <a:solidFill>
                  <a:schemeClr val="bg1"/>
                </a:solidFill>
              </a:rPr>
              <a:t> during the pandemic; come down but still over </a:t>
            </a:r>
            <a:r>
              <a:rPr lang="en-US" sz="2800" b="1" dirty="0">
                <a:solidFill>
                  <a:schemeClr val="bg1"/>
                </a:solidFill>
              </a:rPr>
              <a:t>6%</a:t>
            </a:r>
            <a:r>
              <a:rPr lang="en-US" sz="2800" dirty="0">
                <a:solidFill>
                  <a:schemeClr val="bg1"/>
                </a:solidFill>
              </a:rPr>
              <a:t> even today</a:t>
            </a:r>
          </a:p>
        </p:txBody>
      </p:sp>
    </p:spTree>
    <p:extLst>
      <p:ext uri="{BB962C8B-B14F-4D97-AF65-F5344CB8AC3E}">
        <p14:creationId xmlns:p14="http://schemas.microsoft.com/office/powerpoint/2010/main" val="158705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3B882-0C43-1419-3F46-06763E9F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0DB6636-A662-1B5C-F6B3-5845C616FAD2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064463-0434-2C39-AF17-5048B272E5FC}"/>
              </a:ext>
            </a:extLst>
          </p:cNvPr>
          <p:cNvSpPr txBox="1"/>
          <p:nvPr/>
        </p:nvSpPr>
        <p:spPr>
          <a:xfrm>
            <a:off x="1022169" y="1837931"/>
            <a:ext cx="1551323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Funding Formulas Make These Enrollment Declines Fiscally Relevant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967FCCD-F946-DB7B-0817-95C2C6029B2B}"/>
              </a:ext>
            </a:extLst>
          </p:cNvPr>
          <p:cNvSpPr txBox="1"/>
          <p:nvPr/>
        </p:nvSpPr>
        <p:spPr>
          <a:xfrm>
            <a:off x="10903441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03D6385-5A79-AE15-4746-3D26DE5AAD44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8587017-93FB-20F9-D9FD-B6D0E7E5CE47}"/>
              </a:ext>
            </a:extLst>
          </p:cNvPr>
          <p:cNvSpPr txBox="1"/>
          <p:nvPr/>
        </p:nvSpPr>
        <p:spPr>
          <a:xfrm>
            <a:off x="1022169" y="9636433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16" name="Picture 15" descr="A graph with a red line and blue line&#10;&#10;Description automatically generated">
            <a:extLst>
              <a:ext uri="{FF2B5EF4-FFF2-40B4-BE49-F238E27FC236}">
                <a16:creationId xmlns:a16="http://schemas.microsoft.com/office/drawing/2014/main" id="{D8458544-86A4-2E24-23A0-78C121343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3252663"/>
            <a:ext cx="10115550" cy="59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1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40FA3-797D-5E36-FFA4-DF603416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5507D3-781B-A7BF-CB7F-F5A33A59BF2A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31BD333-BD16-64EB-35B4-CAFE0AA27F05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0F674E4-D0EB-8BBA-8374-199D38D7029C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5B131DA-FE8C-D25D-AC3A-72C22FCAF109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234500F-13C8-4C36-FA04-478F5046664B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E79C-8E1D-A109-64D8-47D9BEE9A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82" y="3992072"/>
            <a:ext cx="11064784" cy="398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DB951-7D3E-F0C0-9AC7-45E33C84F347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Designed &amp; Built A System for A Different World</a:t>
            </a:r>
          </a:p>
        </p:txBody>
      </p:sp>
    </p:spTree>
    <p:extLst>
      <p:ext uri="{BB962C8B-B14F-4D97-AF65-F5344CB8AC3E}">
        <p14:creationId xmlns:p14="http://schemas.microsoft.com/office/powerpoint/2010/main" val="191549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A0EAF-FAB3-C74D-2E45-FC3BF888D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53BA85-C9C1-F545-D69F-7B16B2C44FBA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57B98E6-3620-1BF8-4544-1C76BA43C667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8D0EC41-DC29-3766-00BB-1DD51524FA61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2ABDC94-1B4E-999B-B85D-ABC7259CD544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9CDD24B-98E2-6711-2D74-0AB23C6FDD9F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8E2D56-7986-B6B4-ED2D-164B023C0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82" y="2987679"/>
            <a:ext cx="11064784" cy="5993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5848A-95BF-C117-8E6B-44FF14ADD70D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Designed &amp; Built A System for A Different World</a:t>
            </a:r>
          </a:p>
        </p:txBody>
      </p:sp>
    </p:spTree>
    <p:extLst>
      <p:ext uri="{BB962C8B-B14F-4D97-AF65-F5344CB8AC3E}">
        <p14:creationId xmlns:p14="http://schemas.microsoft.com/office/powerpoint/2010/main" val="129356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B9002-8355-DDB8-33D3-1C5903FC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2AAE80-9B36-8408-3AA1-5963D6DF8A89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55C4089-30C1-0BC5-EF14-667B94CBB7F5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33A9BFC-7C08-7835-3B92-9EAAD3A04DAB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F01C709-880D-8EB5-495B-A55814C20C23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E8BB488-6D8D-E8A9-0747-5F928C9B867B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F38E1-05CC-D71E-75DB-1396F624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82" y="2987679"/>
            <a:ext cx="11064784" cy="5993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25C7D-62B1-0DD9-F58B-DFACF4B5B37E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Designed &amp; Built A System for A Different World</a:t>
            </a:r>
          </a:p>
        </p:txBody>
      </p:sp>
    </p:spTree>
    <p:extLst>
      <p:ext uri="{BB962C8B-B14F-4D97-AF65-F5344CB8AC3E}">
        <p14:creationId xmlns:p14="http://schemas.microsoft.com/office/powerpoint/2010/main" val="147878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14B97-83E2-B573-134A-0583F76B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0D932E-9D38-D708-88E4-EB441E446513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8BA4E04-E0FA-FE46-3A4C-07F34A256D84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02F592D-9EAA-4717-04FF-F9FD161CA16A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6D66232-369D-2B44-D056-24B6954E45DD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759C1C1-E863-D3A4-C409-94D14D314396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29C03-A0AD-BEA5-4370-DF06C77A9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571" y="2856767"/>
            <a:ext cx="10054858" cy="6535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293F0-F785-3D09-4902-A8AAA5FC32F7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Designed &amp; Built A System for A Different World</a:t>
            </a:r>
          </a:p>
        </p:txBody>
      </p:sp>
    </p:spTree>
    <p:extLst>
      <p:ext uri="{BB962C8B-B14F-4D97-AF65-F5344CB8AC3E}">
        <p14:creationId xmlns:p14="http://schemas.microsoft.com/office/powerpoint/2010/main" val="284009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1050D-4E8F-E7B2-BFDD-653F723F6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994A16-6B3B-5561-3919-E3AD67EA491F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FE6015-36D1-9B15-8A3A-7674857F2780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424C77F-D3AD-68EA-0E4D-A11FD2AFF0A0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4E10211-7AFC-DC8E-C297-1CDA1D2980CD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D98BF68-06C1-5489-236A-9AA710E2BE42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B05BC-2A00-3E51-C1CB-83AB89433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83" y="2987679"/>
            <a:ext cx="11064782" cy="5993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8BB2E-D4B7-6916-3C9C-921799CDCB2A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Are Still Funding The System We Designed</a:t>
            </a:r>
          </a:p>
        </p:txBody>
      </p:sp>
    </p:spTree>
    <p:extLst>
      <p:ext uri="{BB962C8B-B14F-4D97-AF65-F5344CB8AC3E}">
        <p14:creationId xmlns:p14="http://schemas.microsoft.com/office/powerpoint/2010/main" val="181806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BEC9AA-63D3-CF80-333E-354ECA16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0535EE-A9B0-7D31-DB99-F9EF0215F3AF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01445AF-32A3-27F9-478C-A3F62B8DE0A4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CDCDB61-3EF1-E471-8A02-00439FCA6376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041DAE1-1937-4DA9-7B4E-D451D17C9C04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EFC7D2F-A473-0071-3593-E545E5F98C28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21BEB-D1C2-E63E-3FBA-8F57371D9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83" y="2987679"/>
            <a:ext cx="11064782" cy="5993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52CAA-5F81-2571-83F5-C3FCA7ADB8A0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Are Still Funding The System We Designed</a:t>
            </a:r>
          </a:p>
        </p:txBody>
      </p:sp>
    </p:spTree>
    <p:extLst>
      <p:ext uri="{BB962C8B-B14F-4D97-AF65-F5344CB8AC3E}">
        <p14:creationId xmlns:p14="http://schemas.microsoft.com/office/powerpoint/2010/main" val="260784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9A8FF-F615-A15F-C1A0-BF955DB5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5E6C8A-37AA-91F7-DB4A-8930AA5EF78B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F74836D-771E-83EB-87D0-92C3FD4DA65C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1AE113A-FCAF-119C-446D-E26A30AB7054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65FFAC4-40DE-9DE3-1780-1B600AED145F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163EA7E-C2F5-8A39-E1F6-8018F15A70D9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C8089-807A-69FC-6FA0-34FBF58FF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584" y="2987679"/>
            <a:ext cx="11064780" cy="5993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0D565-04EC-B1C1-89BB-01BDF0DD8199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We Are Still Funding The System We Designed</a:t>
            </a:r>
          </a:p>
        </p:txBody>
      </p:sp>
    </p:spTree>
    <p:extLst>
      <p:ext uri="{BB962C8B-B14F-4D97-AF65-F5344CB8AC3E}">
        <p14:creationId xmlns:p14="http://schemas.microsoft.com/office/powerpoint/2010/main" val="23684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E5B27-1A28-6FB6-3390-EB6564F1C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577" y="-1"/>
            <a:ext cx="5737929" cy="842138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1CE75D5-8AED-09B3-D291-52B1621CE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0327" y="2331827"/>
            <a:ext cx="4750430" cy="4154328"/>
          </a:xfrm>
        </p:spPr>
        <p:txBody>
          <a:bodyPr>
            <a:normAutofit fontScale="92500" lnSpcReduction="20000"/>
          </a:bodyPr>
          <a:lstStyle/>
          <a:p>
            <a:r>
              <a:rPr lang="en-US" sz="3600" i="1" dirty="0">
                <a:latin typeface="Georgia" panose="02040502050405020303" pitchFamily="18" charset="0"/>
              </a:rPr>
              <a:t>We believe sound fiscal </a:t>
            </a:r>
            <a:br>
              <a:rPr lang="en-US" sz="3600" i="1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and economic research </a:t>
            </a:r>
            <a:br>
              <a:rPr lang="en-US" sz="3600" i="1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is essential to uphold Arizona's economy,</a:t>
            </a:r>
            <a:br>
              <a:rPr lang="en-US" sz="3600" i="1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vitality, future, and </a:t>
            </a:r>
            <a:br>
              <a:rPr lang="en-US" sz="3600" i="1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individual opportunity. 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53E8896-C13A-0910-59A7-647714E03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526" y="9581785"/>
            <a:ext cx="10972800" cy="547688"/>
          </a:xfrm>
        </p:spPr>
        <p:txBody>
          <a:bodyPr/>
          <a:lstStyle/>
          <a:p>
            <a:pPr defTabSz="1371600"/>
            <a:r>
              <a:rPr lang="en-US" b="1" dirty="0">
                <a:solidFill>
                  <a:srgbClr val="003366"/>
                </a:solidFill>
              </a:rPr>
              <a:t>Common Sense Institute :: </a:t>
            </a:r>
            <a:r>
              <a:rPr lang="en-US" dirty="0">
                <a:solidFill>
                  <a:srgbClr val="008FC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CommonSenseInstituteAZ.org</a:t>
            </a:r>
            <a:endParaRPr lang="en-US" dirty="0">
              <a:solidFill>
                <a:srgbClr val="008FC5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9F5221D-ABC0-5ABC-80AB-1D5B44022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371600"/>
            <a:fld id="{E3BC78C7-DA6B-49D8-999D-7B3EF7DC6F94}" type="slidenum">
              <a:rPr lang="en-US">
                <a:solidFill>
                  <a:srgbClr val="003366"/>
                </a:solidFill>
              </a:rPr>
              <a:pPr defTabSz="1371600"/>
              <a:t>2</a:t>
            </a:fld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04E85-3452-1B01-DDA3-B3A0BA06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528" y="2431067"/>
            <a:ext cx="5737929" cy="38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0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298D5-FB1C-F05B-43C1-5D3A9E73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606992C-2F30-292A-5B08-3588CD8A5EBA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C537502-C127-D911-A2C9-FCB15E490858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BF0F93D-F086-F5CE-2C0D-8D54B6AEF0C2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3CD08BA-CAD8-71C7-B668-8CC6F087DB84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3FEFE47-18F4-153D-B297-E0971EE318FF}"/>
              </a:ext>
            </a:extLst>
          </p:cNvPr>
          <p:cNvSpPr txBox="1"/>
          <p:nvPr/>
        </p:nvSpPr>
        <p:spPr>
          <a:xfrm>
            <a:off x="1028700" y="966823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FA63D-0462-E39D-3619-6AEBD826C4BC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Don’t We Still Need to Fund For Some Growth?</a:t>
            </a:r>
          </a:p>
        </p:txBody>
      </p:sp>
    </p:spTree>
    <p:extLst>
      <p:ext uri="{BB962C8B-B14F-4D97-AF65-F5344CB8AC3E}">
        <p14:creationId xmlns:p14="http://schemas.microsoft.com/office/powerpoint/2010/main" val="239515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A060B8-D88C-0E46-07BA-5E46E186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D5FEF7D-973F-DEA8-B5A3-7FCC9F2D77C8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BB6AAB9-B27D-FC8B-EABD-E7B61EAA80EB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DC2F97F-2BD3-91E2-1F31-852177026B0A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D295E86-3333-0AA6-AE55-2E1D70C5D81C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55075FC-5EB0-6CFD-7D8D-54C5F32C5526}"/>
              </a:ext>
            </a:extLst>
          </p:cNvPr>
          <p:cNvSpPr txBox="1"/>
          <p:nvPr/>
        </p:nvSpPr>
        <p:spPr>
          <a:xfrm>
            <a:off x="1028700" y="966823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FFDB6-4E93-4D78-B219-29F800A1B78B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Don’t We Still Need to Fund For Some Growth?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EA730-16FB-32F8-18AB-570C55EA27BC}"/>
              </a:ext>
            </a:extLst>
          </p:cNvPr>
          <p:cNvSpPr txBox="1"/>
          <p:nvPr/>
        </p:nvSpPr>
        <p:spPr>
          <a:xfrm>
            <a:off x="1154206" y="3669944"/>
            <a:ext cx="6382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19,922: </a:t>
            </a:r>
            <a:r>
              <a:rPr lang="en-US" sz="3200" dirty="0">
                <a:solidFill>
                  <a:schemeClr val="bg1"/>
                </a:solidFill>
              </a:rPr>
              <a:t>Gross enrollment increase since 2019 at growing Districts.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9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E6AE0-1D74-2669-6D74-9C1E5F4B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0F5BA7-19AE-A053-E532-20094FE83965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170EC0B-D65A-B18B-45DA-E859A4C3AE3A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28A9526-D2B9-C282-A29F-7D01D5706822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D89D020-7917-FB46-5380-81D051FD548F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C5BC767-BA61-236E-BE98-6D0183D54F52}"/>
              </a:ext>
            </a:extLst>
          </p:cNvPr>
          <p:cNvSpPr txBox="1"/>
          <p:nvPr/>
        </p:nvSpPr>
        <p:spPr>
          <a:xfrm>
            <a:off x="1028700" y="966823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9030B-949D-C23E-E923-DC33A5B9975A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Don’t We Still Need to Fund For Some Growth?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3C81F-0CE3-C182-FFCE-F3A6D174F121}"/>
              </a:ext>
            </a:extLst>
          </p:cNvPr>
          <p:cNvSpPr txBox="1"/>
          <p:nvPr/>
        </p:nvSpPr>
        <p:spPr>
          <a:xfrm>
            <a:off x="1154206" y="3669944"/>
            <a:ext cx="6382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19,922: </a:t>
            </a:r>
            <a:r>
              <a:rPr lang="en-US" sz="3200" dirty="0">
                <a:solidFill>
                  <a:schemeClr val="bg1"/>
                </a:solidFill>
              </a:rPr>
              <a:t>Gross enrollment increase since 2019 at growing Districts.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$29,568: </a:t>
            </a:r>
            <a:r>
              <a:rPr lang="en-US" sz="3200" dirty="0">
                <a:solidFill>
                  <a:schemeClr val="bg1"/>
                </a:solidFill>
              </a:rPr>
              <a:t>Avg. per-student cost of a new school (2023 SFB)</a:t>
            </a:r>
          </a:p>
        </p:txBody>
      </p:sp>
    </p:spTree>
    <p:extLst>
      <p:ext uri="{BB962C8B-B14F-4D97-AF65-F5344CB8AC3E}">
        <p14:creationId xmlns:p14="http://schemas.microsoft.com/office/powerpoint/2010/main" val="266369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6AC8C-F899-D7AE-A2EE-3F78C364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4E9BF9-0098-17EE-5B27-B0755B303841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310D58-BB6D-B4A0-0E66-35992CBDFFEA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6E757BA-50C6-ED34-D3F2-48ED9954E9C9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99F383B-A6D3-5D9D-098B-66F7EBDF17B4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91BE9EC-FC2C-19CB-2910-A59AE23806A2}"/>
              </a:ext>
            </a:extLst>
          </p:cNvPr>
          <p:cNvSpPr txBox="1"/>
          <p:nvPr/>
        </p:nvSpPr>
        <p:spPr>
          <a:xfrm>
            <a:off x="1028700" y="966823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D0DE9-54D2-FDC4-AE16-4CBD136A5BCF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Don’t We Still Need to Fund For Some Growth?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C4348-4040-5B23-0ED1-9E9B0A37FEEC}"/>
              </a:ext>
            </a:extLst>
          </p:cNvPr>
          <p:cNvSpPr txBox="1"/>
          <p:nvPr/>
        </p:nvSpPr>
        <p:spPr>
          <a:xfrm>
            <a:off x="1154206" y="3669944"/>
            <a:ext cx="63828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19,922: </a:t>
            </a:r>
            <a:r>
              <a:rPr lang="en-US" sz="3200" dirty="0">
                <a:solidFill>
                  <a:schemeClr val="bg1"/>
                </a:solidFill>
              </a:rPr>
              <a:t>Gross enrollment increase since 2019 at growing Districts.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$29,568: </a:t>
            </a:r>
            <a:r>
              <a:rPr lang="en-US" sz="3200" dirty="0">
                <a:solidFill>
                  <a:schemeClr val="bg1"/>
                </a:solidFill>
              </a:rPr>
              <a:t>Avg. per-student cost of a new school (2023 SFB)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$589M: </a:t>
            </a:r>
            <a:r>
              <a:rPr lang="en-US" sz="3200" dirty="0">
                <a:solidFill>
                  <a:schemeClr val="bg1"/>
                </a:solidFill>
              </a:rPr>
              <a:t>Gross new facilities funding needed, SY 2019-2024</a:t>
            </a:r>
          </a:p>
        </p:txBody>
      </p:sp>
    </p:spTree>
    <p:extLst>
      <p:ext uri="{BB962C8B-B14F-4D97-AF65-F5344CB8AC3E}">
        <p14:creationId xmlns:p14="http://schemas.microsoft.com/office/powerpoint/2010/main" val="242658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F1B06-67F8-C324-6F2E-BE27F0D88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B6C90-97B6-1D0D-2BEB-A329967EB51F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8570F7-388B-158C-2A18-9BCB807421E8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6734516-3911-0A09-D58E-E98093C4925B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5BDDA0A-C3E3-CC0C-5559-A6DC5C29507C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EF75494-71F4-2D22-C1A6-B043F3D94D15}"/>
              </a:ext>
            </a:extLst>
          </p:cNvPr>
          <p:cNvSpPr txBox="1"/>
          <p:nvPr/>
        </p:nvSpPr>
        <p:spPr>
          <a:xfrm>
            <a:off x="1028700" y="966823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7A57E-6F8F-0423-E1EF-0095D98824E4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Don’t We Still Need to Fund For Some Growth?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B2048-AE00-9F96-4994-21E27804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7859" y="3669944"/>
            <a:ext cx="7772399" cy="5586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412AD-C024-1A58-086E-0A8BE8B6AB10}"/>
              </a:ext>
            </a:extLst>
          </p:cNvPr>
          <p:cNvSpPr txBox="1"/>
          <p:nvPr/>
        </p:nvSpPr>
        <p:spPr>
          <a:xfrm>
            <a:off x="1154206" y="3669944"/>
            <a:ext cx="63828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19,922: </a:t>
            </a:r>
            <a:r>
              <a:rPr lang="en-US" sz="3200" dirty="0">
                <a:solidFill>
                  <a:schemeClr val="bg1"/>
                </a:solidFill>
              </a:rPr>
              <a:t>Gross enrollment increase since 2019 at growing Districts.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$29,568: </a:t>
            </a:r>
            <a:r>
              <a:rPr lang="en-US" sz="3200" dirty="0">
                <a:solidFill>
                  <a:schemeClr val="bg1"/>
                </a:solidFill>
              </a:rPr>
              <a:t>Avg. per-student cost of a new school (2023 SFB)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$589M: </a:t>
            </a:r>
            <a:r>
              <a:rPr lang="en-US" sz="3200" dirty="0">
                <a:solidFill>
                  <a:schemeClr val="bg1"/>
                </a:solidFill>
              </a:rPr>
              <a:t>Gross new facilities funding needed, SY 2019-2024</a:t>
            </a:r>
          </a:p>
        </p:txBody>
      </p:sp>
    </p:spTree>
    <p:extLst>
      <p:ext uri="{BB962C8B-B14F-4D97-AF65-F5344CB8AC3E}">
        <p14:creationId xmlns:p14="http://schemas.microsoft.com/office/powerpoint/2010/main" val="233043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D7FFFF9B-C6AC-49BD-6D5E-E6181EB4898E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B4372C8-4467-56A2-75C0-02F01FABA06A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9D6CE30-22C5-B5DE-B934-E97C9E0DE76B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824E38-DA9D-5FA5-50EF-35F000BA0881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Where Do Universal ESA’s Fit?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E2FAEDD-A23D-BB5C-693D-9DB138033AE7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3FCDEE7-81A3-A003-FBD2-A26C9C240C21}"/>
              </a:ext>
            </a:extLst>
          </p:cNvPr>
          <p:cNvSpPr txBox="1"/>
          <p:nvPr/>
        </p:nvSpPr>
        <p:spPr>
          <a:xfrm>
            <a:off x="1028700" y="966823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17" name="Picture 16" descr="A close-up of a document&#10;&#10;AI-generated content may be incorrect.">
            <a:extLst>
              <a:ext uri="{FF2B5EF4-FFF2-40B4-BE49-F238E27FC236}">
                <a16:creationId xmlns:a16="http://schemas.microsoft.com/office/drawing/2014/main" id="{0AEBDE9B-9DB7-8212-DD71-7A200E21C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23" y="3748263"/>
            <a:ext cx="13793236" cy="47836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FF61D-0BAC-AE26-7C8E-62DD2D2F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86B2916-4E01-9E30-60E9-4A5B038094B3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86C59B7-042F-12B4-1BF7-425D683641E5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6760EFFB-2187-55BE-8F75-7313E0F5F45F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A9F7BE76-D210-99F5-63FC-EFDCB3313850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499957-F6FF-5CF9-9951-91CB8E9F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65" y="1810426"/>
            <a:ext cx="6319427" cy="84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31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BCDBD-BCCC-334B-A966-F6E4A06A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454A8B31-2C58-718B-21EF-32467288267B}"/>
              </a:ext>
            </a:extLst>
          </p:cNvPr>
          <p:cNvSpPr txBox="1"/>
          <p:nvPr/>
        </p:nvSpPr>
        <p:spPr>
          <a:xfrm>
            <a:off x="1378792" y="5958796"/>
            <a:ext cx="6790698" cy="11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AZFamily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 Jan. 2025: ‘It’s Heartbreaking’: Teachers react to Mesa Public Schools upcoming layoffs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0BB33FE-77D4-1C42-4D3A-D037BBF21A39}"/>
              </a:ext>
            </a:extLst>
          </p:cNvPr>
          <p:cNvSpPr txBox="1"/>
          <p:nvPr/>
        </p:nvSpPr>
        <p:spPr>
          <a:xfrm>
            <a:off x="9454172" y="6107739"/>
            <a:ext cx="73397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kern="1200" cap="none" spc="0" normalizeH="0" baseline="0" noProof="0" dirty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12News Jan 2023: Arizona Bond and override elections lead to disparities in school funding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B7DC8D-BB2E-018B-68E4-2B4149371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2839" y="3028416"/>
            <a:ext cx="5941002" cy="28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6AB261-278D-DF12-6EB2-EB4A194EE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9150" y="3028416"/>
            <a:ext cx="5507037" cy="2972972"/>
          </a:xfrm>
          <a:prstGeom prst="rect">
            <a:avLst/>
          </a:prstGeom>
        </p:spPr>
      </p:pic>
      <p:sp>
        <p:nvSpPr>
          <p:cNvPr id="61" name="TextBox 3">
            <a:extLst>
              <a:ext uri="{FF2B5EF4-FFF2-40B4-BE49-F238E27FC236}">
                <a16:creationId xmlns:a16="http://schemas.microsoft.com/office/drawing/2014/main" id="{F076EFAD-47CB-70B7-6D89-D2F5CE76BD09}"/>
              </a:ext>
            </a:extLst>
          </p:cNvPr>
          <p:cNvSpPr txBox="1"/>
          <p:nvPr/>
        </p:nvSpPr>
        <p:spPr>
          <a:xfrm>
            <a:off x="843031" y="733431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BB1C3318-1E95-056C-6508-316A26122D90}"/>
              </a:ext>
            </a:extLst>
          </p:cNvPr>
          <p:cNvSpPr txBox="1"/>
          <p:nvPr/>
        </p:nvSpPr>
        <p:spPr>
          <a:xfrm>
            <a:off x="10717772" y="789341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1024" name="AutoShape 7">
            <a:extLst>
              <a:ext uri="{FF2B5EF4-FFF2-40B4-BE49-F238E27FC236}">
                <a16:creationId xmlns:a16="http://schemas.microsoft.com/office/drawing/2014/main" id="{EDB70CFC-CBF2-6A90-1158-80526C229794}"/>
              </a:ext>
            </a:extLst>
          </p:cNvPr>
          <p:cNvSpPr/>
          <p:nvPr/>
        </p:nvSpPr>
        <p:spPr>
          <a:xfrm>
            <a:off x="843031" y="1518411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183E-EB62-A3F0-B2A8-E8FC94F4A863}"/>
              </a:ext>
            </a:extLst>
          </p:cNvPr>
          <p:cNvSpPr txBox="1"/>
          <p:nvPr/>
        </p:nvSpPr>
        <p:spPr>
          <a:xfrm>
            <a:off x="1028700" y="1934860"/>
            <a:ext cx="157652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Where Is This Leading Us?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1FED65CF-F708-A7AF-AE58-39EBA1EBF021}"/>
              </a:ext>
            </a:extLst>
          </p:cNvPr>
          <p:cNvSpPr txBox="1"/>
          <p:nvPr/>
        </p:nvSpPr>
        <p:spPr>
          <a:xfrm>
            <a:off x="5141943" y="9497159"/>
            <a:ext cx="73397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A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ABC15</a:t>
            </a:r>
            <a:r>
              <a:rPr kumimoji="0" lang="en-US" sz="2000" b="1" i="0" u="none" kern="1200" cap="none" spc="0" normalizeH="0" baseline="0" noProof="0" dirty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 Jan 2025: Phoenix Elementary School District votes not to renew lease for ASU Prep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7442C-B10C-6DB8-6A0F-3CC14A0A0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652" y="7246716"/>
            <a:ext cx="3486357" cy="21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9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230868" cy="10287000"/>
          </a:xfrm>
          <a:custGeom>
            <a:avLst/>
            <a:gdLst/>
            <a:ahLst/>
            <a:cxnLst/>
            <a:rect l="l" t="t" r="r" b="b"/>
            <a:pathLst>
              <a:path w="13230868" h="1028700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515505" y="4511359"/>
            <a:ext cx="9256990" cy="0"/>
          </a:xfrm>
          <a:prstGeom prst="line">
            <a:avLst/>
          </a:prstGeom>
          <a:ln w="28575" cap="flat">
            <a:solidFill>
              <a:srgbClr val="F271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515505" y="6700150"/>
            <a:ext cx="9256990" cy="0"/>
          </a:xfrm>
          <a:prstGeom prst="line">
            <a:avLst/>
          </a:prstGeom>
          <a:ln w="28575" cap="flat">
            <a:solidFill>
              <a:srgbClr val="F271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695943" y="4506596"/>
            <a:ext cx="12896114" cy="193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spc="406">
                <a:solidFill>
                  <a:srgbClr val="FFFFFF"/>
                </a:solidFill>
                <a:latin typeface="Abadi" panose="020F0502020204030204" pitchFamily="34" charset="0"/>
                <a:ea typeface="Upgrade Semi-Bold"/>
                <a:cs typeface="Upgrade Semi-Bold"/>
                <a:sym typeface="Upgrade Semi-Bold"/>
              </a:rPr>
              <a:t>QUESTIONS?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17897" y="7438337"/>
            <a:ext cx="785220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437">
                <a:solidFill>
                  <a:srgbClr val="FFFFFF"/>
                </a:solidFill>
                <a:latin typeface="Abadi" panose="020B0604020104020204" pitchFamily="34" charset="0"/>
                <a:ea typeface="Upgrade"/>
                <a:cs typeface="Upgrade"/>
                <a:sym typeface="Upgrade"/>
              </a:rPr>
              <a:t>COMMONSENSENINSTITUTEAZ.ORG</a:t>
            </a:r>
          </a:p>
        </p:txBody>
      </p:sp>
      <p:sp>
        <p:nvSpPr>
          <p:cNvPr id="7" name="Freeform 7"/>
          <p:cNvSpPr/>
          <p:nvPr/>
        </p:nvSpPr>
        <p:spPr>
          <a:xfrm>
            <a:off x="8237246" y="2035863"/>
            <a:ext cx="1813509" cy="1813509"/>
          </a:xfrm>
          <a:custGeom>
            <a:avLst/>
            <a:gdLst/>
            <a:ahLst/>
            <a:cxnLst/>
            <a:rect l="l" t="t" r="r" b="b"/>
            <a:pathLst>
              <a:path w="1813509" h="1813509">
                <a:moveTo>
                  <a:pt x="0" y="0"/>
                </a:moveTo>
                <a:lnTo>
                  <a:pt x="1813508" y="0"/>
                </a:lnTo>
                <a:lnTo>
                  <a:pt x="1813508" y="1813508"/>
                </a:lnTo>
                <a:lnTo>
                  <a:pt x="0" y="181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61074" y="2924722"/>
            <a:ext cx="13829715" cy="13829715"/>
          </a:xfrm>
          <a:custGeom>
            <a:avLst/>
            <a:gdLst/>
            <a:ahLst/>
            <a:cxnLst/>
            <a:rect l="l" t="t" r="r" b="b"/>
            <a:pathLst>
              <a:path w="13829715" h="13829715">
                <a:moveTo>
                  <a:pt x="0" y="0"/>
                </a:moveTo>
                <a:lnTo>
                  <a:pt x="13829714" y="0"/>
                </a:lnTo>
                <a:lnTo>
                  <a:pt x="13829714" y="13829714"/>
                </a:lnTo>
                <a:lnTo>
                  <a:pt x="0" y="13829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190237" y="-6742068"/>
            <a:ext cx="12452287" cy="12452287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7"/>
                </a:lnTo>
                <a:lnTo>
                  <a:pt x="0" y="12452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89988" y="8938016"/>
            <a:ext cx="72720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FOX10 Nov 2024: Changing demographics appear to be lowering Arizona public school enrollment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1352" y="4938918"/>
            <a:ext cx="6790698" cy="77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FOX10 Dec 2024: Roosevelt School District votes to close 5 schools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11802" y="5094666"/>
            <a:ext cx="73397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kern="1200" cap="none" spc="0" normalizeH="0" baseline="0" noProof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ABC15 Feb 2024: Three Paradise Valley schools to close as enrollment numbers decline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71849" y="8856458"/>
            <a:ext cx="763230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AZFamily</a:t>
            </a:r>
            <a:r>
              <a:rPr lang="en-US" sz="2100" b="1">
                <a:solidFill>
                  <a:srgbClr val="FFFFFA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 Dec 2024: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Cave Creek Unified proposes closing 2 schools amid dropping enrollment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95431E-6B56-B380-68CE-026951ED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63" y="2008538"/>
            <a:ext cx="5941475" cy="28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erson in a suit&#10;&#10;Description automatically generated">
            <a:extLst>
              <a:ext uri="{FF2B5EF4-FFF2-40B4-BE49-F238E27FC236}">
                <a16:creationId xmlns:a16="http://schemas.microsoft.com/office/drawing/2014/main" id="{3E9A7EB1-BCCE-B73B-59F4-97ECED4D7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65" y="2015343"/>
            <a:ext cx="6075868" cy="29729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F2710B-D5B9-873A-3798-2EEFCC80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64" y="5917882"/>
            <a:ext cx="6017674" cy="28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A group of people sitting on a bench behind a fence&#10;&#10;Description automatically generated">
            <a:extLst>
              <a:ext uri="{FF2B5EF4-FFF2-40B4-BE49-F238E27FC236}">
                <a16:creationId xmlns:a16="http://schemas.microsoft.com/office/drawing/2014/main" id="{84AB683F-57B4-742C-380E-C63438869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64" y="5852622"/>
            <a:ext cx="6088931" cy="2934576"/>
          </a:xfrm>
          <a:prstGeom prst="rect">
            <a:avLst/>
          </a:prstGeom>
        </p:spPr>
      </p:pic>
      <p:sp>
        <p:nvSpPr>
          <p:cNvPr id="61" name="TextBox 3">
            <a:extLst>
              <a:ext uri="{FF2B5EF4-FFF2-40B4-BE49-F238E27FC236}">
                <a16:creationId xmlns:a16="http://schemas.microsoft.com/office/drawing/2014/main" id="{A06D728A-2DE8-F7A8-AEC7-173EFEE90C31}"/>
              </a:ext>
            </a:extLst>
          </p:cNvPr>
          <p:cNvSpPr txBox="1"/>
          <p:nvPr/>
        </p:nvSpPr>
        <p:spPr>
          <a:xfrm>
            <a:off x="843031" y="733431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FB780408-3278-5A59-9E03-2C2D292C2CB6}"/>
              </a:ext>
            </a:extLst>
          </p:cNvPr>
          <p:cNvSpPr txBox="1"/>
          <p:nvPr/>
        </p:nvSpPr>
        <p:spPr>
          <a:xfrm>
            <a:off x="10717772" y="789341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1024" name="AutoShape 7">
            <a:extLst>
              <a:ext uri="{FF2B5EF4-FFF2-40B4-BE49-F238E27FC236}">
                <a16:creationId xmlns:a16="http://schemas.microsoft.com/office/drawing/2014/main" id="{58CA92C3-0402-D432-F576-1D07BC9D5ABE}"/>
              </a:ext>
            </a:extLst>
          </p:cNvPr>
          <p:cNvSpPr/>
          <p:nvPr/>
        </p:nvSpPr>
        <p:spPr>
          <a:xfrm>
            <a:off x="843031" y="1518411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61E43-78BA-9E57-D4D8-F89F43D1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C22B8E-37A9-EA49-E401-CEFA39D16CB7}"/>
              </a:ext>
            </a:extLst>
          </p:cNvPr>
          <p:cNvSpPr/>
          <p:nvPr/>
        </p:nvSpPr>
        <p:spPr>
          <a:xfrm>
            <a:off x="0" y="11591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3E6FF04-3365-3BAC-9303-0E2CA52BE454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DB20D97-AED4-076B-D9C1-5532931CC27E}"/>
              </a:ext>
            </a:extLst>
          </p:cNvPr>
          <p:cNvSpPr txBox="1"/>
          <p:nvPr/>
        </p:nvSpPr>
        <p:spPr>
          <a:xfrm>
            <a:off x="1028700" y="1876227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Change Is No Longer a Future Problem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A5D0E94-3B0A-DFA7-27E5-D374E91D3BDB}"/>
              </a:ext>
            </a:extLst>
          </p:cNvPr>
          <p:cNvSpPr txBox="1"/>
          <p:nvPr/>
        </p:nvSpPr>
        <p:spPr>
          <a:xfrm>
            <a:off x="10903441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E1F1C89-0EBD-5B04-D5D9-14F7E7CED015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02EAF44-BBE4-11C1-0419-AB6EBC2C86F1}"/>
              </a:ext>
            </a:extLst>
          </p:cNvPr>
          <p:cNvSpPr txBox="1"/>
          <p:nvPr/>
        </p:nvSpPr>
        <p:spPr>
          <a:xfrm>
            <a:off x="1028700" y="9620249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D82EBCE1-6DD1-9A8C-9E3A-A7FB753EB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80" y="3027441"/>
            <a:ext cx="10201797" cy="612107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E51CCB0-6A55-A21A-BF09-90F79DB9E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774" y="2905825"/>
            <a:ext cx="11582400" cy="6283451"/>
          </a:xfrm>
          <a:prstGeom prst="rect">
            <a:avLst/>
          </a:prstGeom>
          <a:noFill/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05748A-E55E-470A-F0EC-E18730212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808" y="2921035"/>
            <a:ext cx="11554366" cy="6268242"/>
          </a:xfrm>
          <a:prstGeom prst="rect">
            <a:avLst/>
          </a:prstGeom>
          <a:noFill/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735D384D-0403-7EA2-CA9E-D4DB9EE65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774" y="2910149"/>
            <a:ext cx="11582400" cy="6283451"/>
          </a:xfrm>
          <a:prstGeom prst="rect">
            <a:avLst/>
          </a:prstGeom>
          <a:noFill/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05C2AADB-71C4-A848-1E66-4C4F1425E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808" y="2891164"/>
            <a:ext cx="11554366" cy="6268242"/>
          </a:xfrm>
          <a:prstGeom prst="rect">
            <a:avLst/>
          </a:prstGeom>
          <a:noFill/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5BA76C2F-28C5-1249-FBB7-7E91154F15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331" y="2856653"/>
            <a:ext cx="11725269" cy="636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01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00391-C7B0-6C13-3670-37274381F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310A28-529E-59E7-42DD-FAA35202C843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39BDF2C-626B-6127-AD10-5B6435477CCE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F6DCC5A-57BB-5FEE-3364-F5DCE1BBAF2D}"/>
              </a:ext>
            </a:extLst>
          </p:cNvPr>
          <p:cNvSpPr txBox="1"/>
          <p:nvPr/>
        </p:nvSpPr>
        <p:spPr>
          <a:xfrm>
            <a:off x="1028700" y="1876227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Change Is No Longer a Future Problem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C4E9E4C-278D-455E-CD4C-0AFFE55CF478}"/>
              </a:ext>
            </a:extLst>
          </p:cNvPr>
          <p:cNvSpPr txBox="1"/>
          <p:nvPr/>
        </p:nvSpPr>
        <p:spPr>
          <a:xfrm>
            <a:off x="10903441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27A1F12D-22BC-DBCE-FDCB-3DB9B7661F1D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93D45B7-7559-0A42-515F-B0458A48BB96}"/>
              </a:ext>
            </a:extLst>
          </p:cNvPr>
          <p:cNvSpPr txBox="1"/>
          <p:nvPr/>
        </p:nvSpPr>
        <p:spPr>
          <a:xfrm>
            <a:off x="1028700" y="9620249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14" name="Picture 13" descr="A graph of a graph of a child&#10;&#10;Description automatically generated with medium confidence">
            <a:extLst>
              <a:ext uri="{FF2B5EF4-FFF2-40B4-BE49-F238E27FC236}">
                <a16:creationId xmlns:a16="http://schemas.microsoft.com/office/drawing/2014/main" id="{BE25E3E6-0320-4299-2FA8-9FF99120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05" y="2858103"/>
            <a:ext cx="11143546" cy="65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4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70166-D3DD-545D-3B1F-7503666F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56A637-C150-13AD-63E8-034E6DD98F68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E92848-C03B-E41F-9036-0E4074FCF9EB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55C00CB-7054-6B87-B433-E3AD72AD793A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19BEA36-E86A-D2C0-432C-84701B4A4135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7EF6D1E-8B83-685A-3427-57D229B44F0F}"/>
              </a:ext>
            </a:extLst>
          </p:cNvPr>
          <p:cNvSpPr txBox="1"/>
          <p:nvPr/>
        </p:nvSpPr>
        <p:spPr>
          <a:xfrm>
            <a:off x="1022169" y="9637224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pic>
        <p:nvPicPr>
          <p:cNvPr id="8" name="Picture 7" descr="A graph of 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238A5786-DD19-9459-BA8E-6008FF717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92" y="3258135"/>
            <a:ext cx="11064784" cy="5993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B98BB-B003-C78D-B529-C9797DB1BD9B}"/>
              </a:ext>
            </a:extLst>
          </p:cNvPr>
          <p:cNvSpPr txBox="1"/>
          <p:nvPr/>
        </p:nvSpPr>
        <p:spPr>
          <a:xfrm>
            <a:off x="1028700" y="1934860"/>
            <a:ext cx="1623060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District Schools Haven't Grown Since 2008</a:t>
            </a:r>
          </a:p>
        </p:txBody>
      </p:sp>
    </p:spTree>
    <p:extLst>
      <p:ext uri="{BB962C8B-B14F-4D97-AF65-F5344CB8AC3E}">
        <p14:creationId xmlns:p14="http://schemas.microsoft.com/office/powerpoint/2010/main" val="344326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DD2C3-0F7C-89E6-A574-F844A68B3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2C4734-FD5E-CFAE-4A72-6D82A3A1ADFD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0282FE9-9292-6CC6-6C52-78C9DF20C4DC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22E15FF-2641-BFCE-5C0D-C8FC3F460FEE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B3FECC8-7381-15A7-FBDE-6F270F641445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EE93966-2E1C-DA0E-67F5-59B63015DBA1}"/>
              </a:ext>
            </a:extLst>
          </p:cNvPr>
          <p:cNvSpPr txBox="1"/>
          <p:nvPr/>
        </p:nvSpPr>
        <p:spPr>
          <a:xfrm>
            <a:off x="1028700" y="993717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EB958-38FE-E18D-7779-54D5237521B5}"/>
              </a:ext>
            </a:extLst>
          </p:cNvPr>
          <p:cNvSpPr txBox="1"/>
          <p:nvPr/>
        </p:nvSpPr>
        <p:spPr>
          <a:xfrm>
            <a:off x="1028700" y="1934860"/>
            <a:ext cx="1576524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Decline Alone Doesn’t Explain the Pace of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42D9A-3CBF-C40C-D5A2-D3893E03554B}"/>
              </a:ext>
            </a:extLst>
          </p:cNvPr>
          <p:cNvSpPr txBox="1"/>
          <p:nvPr/>
        </p:nvSpPr>
        <p:spPr>
          <a:xfrm>
            <a:off x="1028700" y="3457881"/>
            <a:ext cx="63828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pandemic dramatically changed school enrollment preferences. Nationwide: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2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762AA-2CB0-307D-F03A-23D54A684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D27D52-2509-5084-53C8-85D717FB91C6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C0D4A2C-987B-B6FC-9482-7D641974240F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2BD9E3F-7E40-0861-D761-15B639A42434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09A5588-E5DE-AA8B-9421-16FBCB31B077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3877D55-F34D-75F7-AB0C-4D7B4EB673D7}"/>
              </a:ext>
            </a:extLst>
          </p:cNvPr>
          <p:cNvSpPr txBox="1"/>
          <p:nvPr/>
        </p:nvSpPr>
        <p:spPr>
          <a:xfrm>
            <a:off x="1028700" y="993717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70AE7-C951-E9C9-EE2F-ACA98B6CEF3A}"/>
              </a:ext>
            </a:extLst>
          </p:cNvPr>
          <p:cNvSpPr txBox="1"/>
          <p:nvPr/>
        </p:nvSpPr>
        <p:spPr>
          <a:xfrm>
            <a:off x="1028700" y="1934860"/>
            <a:ext cx="1576524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Decline Alone Doesn’t Explain the Pace of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24791-F2AE-1A99-0C7B-89DBA0209853}"/>
              </a:ext>
            </a:extLst>
          </p:cNvPr>
          <p:cNvSpPr txBox="1"/>
          <p:nvPr/>
        </p:nvSpPr>
        <p:spPr>
          <a:xfrm>
            <a:off x="1028700" y="3457881"/>
            <a:ext cx="63828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pandemic dramatically changed school enrollment preferences. Nationwide: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Charter school enrollment </a:t>
            </a:r>
            <a:r>
              <a:rPr lang="en-US" sz="2800" b="1" dirty="0">
                <a:solidFill>
                  <a:schemeClr val="bg1"/>
                </a:solidFill>
              </a:rPr>
              <a:t>nearly doubled </a:t>
            </a:r>
            <a:r>
              <a:rPr lang="en-US" sz="2800" dirty="0">
                <a:solidFill>
                  <a:schemeClr val="bg1"/>
                </a:solidFill>
              </a:rPr>
              <a:t>between 2020-2022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10100-A302-8E80-6A34-2D382210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058147-2279-28C8-8654-4105C7906007}"/>
              </a:ext>
            </a:extLst>
          </p:cNvPr>
          <p:cNvSpPr/>
          <p:nvPr/>
        </p:nvSpPr>
        <p:spPr>
          <a:xfrm>
            <a:off x="0" y="0"/>
            <a:ext cx="16793948" cy="10287000"/>
          </a:xfrm>
          <a:custGeom>
            <a:avLst/>
            <a:gdLst/>
            <a:ahLst/>
            <a:cxnLst/>
            <a:rect l="l" t="t" r="r" b="b"/>
            <a:pathLst>
              <a:path w="16793948" h="10287000">
                <a:moveTo>
                  <a:pt x="0" y="0"/>
                </a:moveTo>
                <a:lnTo>
                  <a:pt x="16793948" y="0"/>
                </a:lnTo>
                <a:lnTo>
                  <a:pt x="16793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38DC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8322CA9-B01A-3267-16AF-25843839F487}"/>
              </a:ext>
            </a:extLst>
          </p:cNvPr>
          <p:cNvSpPr txBox="1"/>
          <p:nvPr/>
        </p:nvSpPr>
        <p:spPr>
          <a:xfrm>
            <a:off x="1028700" y="981075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Common Sense Institute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F8F88D1-002B-7AAC-70DC-BE3C99E9D65C}"/>
              </a:ext>
            </a:extLst>
          </p:cNvPr>
          <p:cNvSpPr txBox="1"/>
          <p:nvPr/>
        </p:nvSpPr>
        <p:spPr>
          <a:xfrm>
            <a:off x="10903441" y="977332"/>
            <a:ext cx="5036818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K-12 Demographic Change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9D2DF5F-28BD-9EA5-EC46-6FE6180DC9F0}"/>
              </a:ext>
            </a:extLst>
          </p:cNvPr>
          <p:cNvSpPr/>
          <p:nvPr/>
        </p:nvSpPr>
        <p:spPr>
          <a:xfrm>
            <a:off x="1028700" y="1766055"/>
            <a:ext cx="1491155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0C4EEEB-EAEF-0E99-081E-57E67A591418}"/>
              </a:ext>
            </a:extLst>
          </p:cNvPr>
          <p:cNvSpPr txBox="1"/>
          <p:nvPr/>
        </p:nvSpPr>
        <p:spPr>
          <a:xfrm>
            <a:off x="1028700" y="9937170"/>
            <a:ext cx="5337220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7"/>
              </a:lnSpc>
            </a:pPr>
            <a:r>
              <a:rPr lang="en-US" sz="1612" spc="3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"/>
                <a:sym typeface="Upgrade"/>
              </a:rPr>
              <a:t>COMMON SENSE INSTITUTE 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49BB2-B0D6-9FCC-C40C-3636657908D2}"/>
              </a:ext>
            </a:extLst>
          </p:cNvPr>
          <p:cNvSpPr txBox="1"/>
          <p:nvPr/>
        </p:nvSpPr>
        <p:spPr>
          <a:xfrm>
            <a:off x="1028700" y="1934860"/>
            <a:ext cx="1576524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Upgrade Semi-Bold"/>
                <a:sym typeface="Upgrade Semi-Bold"/>
              </a:rPr>
              <a:t>Demographic Decline Alone Doesn’t Explain the Pace of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E5564-A81B-85FA-B6F5-6F2DEC519F72}"/>
              </a:ext>
            </a:extLst>
          </p:cNvPr>
          <p:cNvSpPr txBox="1"/>
          <p:nvPr/>
        </p:nvSpPr>
        <p:spPr>
          <a:xfrm>
            <a:off x="1028700" y="3457881"/>
            <a:ext cx="63828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pandemic dramatically changed school enrollment preferences. Nationwide: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Charter school enrollment </a:t>
            </a:r>
            <a:r>
              <a:rPr lang="en-US" sz="2800" b="1" dirty="0">
                <a:solidFill>
                  <a:schemeClr val="bg1"/>
                </a:solidFill>
              </a:rPr>
              <a:t>nearly doubled </a:t>
            </a:r>
            <a:r>
              <a:rPr lang="en-US" sz="2800" dirty="0">
                <a:solidFill>
                  <a:schemeClr val="bg1"/>
                </a:solidFill>
              </a:rPr>
              <a:t>between 2020-2022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55%</a:t>
            </a:r>
            <a:r>
              <a:rPr lang="en-US" sz="2800" dirty="0">
                <a:solidFill>
                  <a:schemeClr val="bg1"/>
                </a:solidFill>
              </a:rPr>
              <a:t> of surveyed private schools reported enrollment growth in SY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5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SI">
      <a:dk1>
        <a:srgbClr val="000000"/>
      </a:dk1>
      <a:lt1>
        <a:srgbClr val="FFFFFF"/>
      </a:lt1>
      <a:dk2>
        <a:srgbClr val="003266"/>
      </a:dk2>
      <a:lt2>
        <a:srgbClr val="E7E6E6"/>
      </a:lt2>
      <a:accent1>
        <a:srgbClr val="008FC5"/>
      </a:accent1>
      <a:accent2>
        <a:srgbClr val="CF3338"/>
      </a:accent2>
      <a:accent3>
        <a:srgbClr val="003366"/>
      </a:accent3>
      <a:accent4>
        <a:srgbClr val="037971"/>
      </a:accent4>
      <a:accent5>
        <a:srgbClr val="F0A820"/>
      </a:accent5>
      <a:accent6>
        <a:srgbClr val="AEA7A3"/>
      </a:accent6>
      <a:hlink>
        <a:srgbClr val="CF3338"/>
      </a:hlink>
      <a:folHlink>
        <a:srgbClr val="8722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60b672-5795-49b2-9445-3c812f069388">
      <Terms xmlns="http://schemas.microsoft.com/office/infopath/2007/PartnerControls"/>
    </lcf76f155ced4ddcb4097134ff3c332f>
    <TaxCatchAll xmlns="d57acd6b-d610-404a-a5ca-37b333e848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B8B8733863042B2621C9406FD5E79" ma:contentTypeVersion="13" ma:contentTypeDescription="Create a new document." ma:contentTypeScope="" ma:versionID="a7923f8221f438a474e1819e2dd957ef">
  <xsd:schema xmlns:xsd="http://www.w3.org/2001/XMLSchema" xmlns:xs="http://www.w3.org/2001/XMLSchema" xmlns:p="http://schemas.microsoft.com/office/2006/metadata/properties" xmlns:ns2="2760b672-5795-49b2-9445-3c812f069388" xmlns:ns3="d57acd6b-d610-404a-a5ca-37b333e84816" targetNamespace="http://schemas.microsoft.com/office/2006/metadata/properties" ma:root="true" ma:fieldsID="cb5dedd510a0222f6f13045feb2e0beb" ns2:_="" ns3:_="">
    <xsd:import namespace="2760b672-5795-49b2-9445-3c812f069388"/>
    <xsd:import namespace="d57acd6b-d610-404a-a5ca-37b333e84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0b672-5795-49b2-9445-3c812f069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777ecb6-22bf-43fa-8ba8-6314b3b060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acd6b-d610-404a-a5ca-37b333e848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4b9c639-894b-4f0c-ac3b-20a10125ab67}" ma:internalName="TaxCatchAll" ma:showField="CatchAllData" ma:web="d57acd6b-d610-404a-a5ca-37b333e84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33BF6C-477B-473F-AF9A-A8AD17603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1C053B-AAF4-4180-9A74-960AE15CDF2F}">
  <ds:schemaRefs>
    <ds:schemaRef ds:uri="http://purl.org/dc/terms/"/>
    <ds:schemaRef ds:uri="http://schemas.microsoft.com/office/2006/documentManagement/types"/>
    <ds:schemaRef ds:uri="5be7fc79-e7e9-4f99-ad30-a53159e6181c"/>
    <ds:schemaRef ds:uri="a84ddb18-c9fe-480e-a3f0-7207c5b1525b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2760b672-5795-49b2-9445-3c812f069388"/>
    <ds:schemaRef ds:uri="d57acd6b-d610-404a-a5ca-37b333e84816"/>
  </ds:schemaRefs>
</ds:datastoreItem>
</file>

<file path=customXml/itemProps3.xml><?xml version="1.0" encoding="utf-8"?>
<ds:datastoreItem xmlns:ds="http://schemas.openxmlformats.org/officeDocument/2006/customXml" ds:itemID="{46A40781-9108-4A9A-821A-8F1092532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0b672-5795-49b2-9445-3c812f069388"/>
    <ds:schemaRef ds:uri="d57acd6b-d610-404a-a5ca-37b333e84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905</Words>
  <Application>Microsoft Office PowerPoint</Application>
  <PresentationFormat>Custom</PresentationFormat>
  <Paragraphs>176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Verdana</vt:lpstr>
      <vt:lpstr>Georgia</vt:lpstr>
      <vt:lpstr>Calibri</vt:lpstr>
      <vt:lpstr>Aptos</vt:lpstr>
      <vt:lpstr>Abadi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Template</dc:title>
  <dc:creator>Kamryn Brunner</dc:creator>
  <cp:lastModifiedBy>Kamryn Brunner</cp:lastModifiedBy>
  <cp:revision>17</cp:revision>
  <cp:lastPrinted>2025-01-16T15:34:52Z</cp:lastPrinted>
  <dcterms:created xsi:type="dcterms:W3CDTF">2006-08-16T00:00:00Z</dcterms:created>
  <dcterms:modified xsi:type="dcterms:W3CDTF">2025-03-10T15:47:56Z</dcterms:modified>
  <dc:identifier>DAGKkHlRSSI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0x01010015DB8B8733863042B2621C9406FD5E79</vt:lpwstr>
  </property>
  <property fmtid="{D5CDD505-2E9C-101B-9397-08002B2CF9AE}" pid="3" name="MediaServiceImageTags">
    <vt:lpwstr/>
  </property>
  <property fmtid="{D5CDD505-2E9C-101B-9397-08002B2CF9AE}" pid="4" name="Order">
    <vt:r8>3584700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